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4" r:id="rId5"/>
    <p:sldId id="269" r:id="rId6"/>
    <p:sldId id="258" r:id="rId7"/>
    <p:sldId id="270" r:id="rId8"/>
    <p:sldId id="271" r:id="rId9"/>
    <p:sldId id="266" r:id="rId10"/>
    <p:sldId id="274" r:id="rId11"/>
    <p:sldId id="273" r:id="rId12"/>
    <p:sldId id="275" r:id="rId13"/>
    <p:sldId id="278" r:id="rId14"/>
    <p:sldId id="276" r:id="rId15"/>
    <p:sldId id="279" r:id="rId16"/>
    <p:sldId id="280" r:id="rId17"/>
    <p:sldId id="281" r:id="rId18"/>
    <p:sldId id="282" r:id="rId19"/>
    <p:sldId id="283" r:id="rId20"/>
    <p:sldId id="260" r:id="rId21"/>
    <p:sldId id="284" r:id="rId22"/>
    <p:sldId id="285" r:id="rId23"/>
    <p:sldId id="286" r:id="rId24"/>
    <p:sldId id="261" r:id="rId25"/>
    <p:sldId id="287" r:id="rId26"/>
    <p:sldId id="288" r:id="rId27"/>
    <p:sldId id="262" r:id="rId28"/>
    <p:sldId id="263" r:id="rId29"/>
    <p:sldId id="289" r:id="rId30"/>
    <p:sldId id="290" r:id="rId31"/>
    <p:sldId id="26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58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6FA31-A572-FB4F-9063-06FDD7A14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927" y="1513908"/>
            <a:ext cx="10334074" cy="1358718"/>
          </a:xfrm>
        </p:spPr>
        <p:txBody>
          <a:bodyPr>
            <a:noAutofit/>
          </a:bodyPr>
          <a:lstStyle/>
          <a:p>
            <a:r>
              <a:rPr lang="en-US" sz="3200" dirty="0"/>
              <a:t>Investigating the potential impact of climate variables on the spread of sars-cov-2 (covid-19) </a:t>
            </a:r>
            <a:br>
              <a:rPr lang="en-US" sz="3200" dirty="0"/>
            </a:br>
            <a:r>
              <a:rPr lang="en-US" sz="3200" dirty="0"/>
              <a:t>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DA1B1-470F-CB4E-BB74-197044997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927" y="2872626"/>
            <a:ext cx="10334074" cy="9014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Gus Lipkin, Florida Polytechnic University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A.K.M. Azad Hossain, Assistant Professor, University of Tennessee at Chattanooga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F4802C-305D-074A-A9F9-1267C76D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0660" y="5496767"/>
            <a:ext cx="3200400" cy="4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lbright Postgraduate Scholarship (funded by Florida Polytechnic  University) - Fulbright | Fulbright | Australian-American Fulbright  Commission">
            <a:extLst>
              <a:ext uri="{FF2B5EF4-FFF2-40B4-BE49-F238E27FC236}">
                <a16:creationId xmlns:a16="http://schemas.microsoft.com/office/drawing/2014/main" id="{E1807B9F-08C9-904C-9FF3-ADE7F6CB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0601" y="5336747"/>
            <a:ext cx="320040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9EBB7A-70EB-B442-B1C4-F95A6AF4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109" y="4840632"/>
            <a:ext cx="1739992" cy="17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8345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The Statue of Liberty in New York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991" b="4991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379237"/>
            <a:ext cx="8361229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Can we choose specific counties to capture the diversity in data and allow us to make customized predictions for county profiles?</a:t>
            </a:r>
          </a:p>
        </p:txBody>
      </p:sp>
    </p:spTree>
    <p:extLst>
      <p:ext uri="{BB962C8B-B14F-4D97-AF65-F5344CB8AC3E}">
        <p14:creationId xmlns:p14="http://schemas.microsoft.com/office/powerpoint/2010/main" val="105114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Small plant growing on soil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2937" b="2778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96" y="2379237"/>
            <a:ext cx="9178945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Investigate how the spread of COVID-19 cases relates to climate variables such as air temperature, precipitation, and soil moisture.</a:t>
            </a:r>
          </a:p>
        </p:txBody>
      </p:sp>
    </p:spTree>
    <p:extLst>
      <p:ext uri="{BB962C8B-B14F-4D97-AF65-F5344CB8AC3E}">
        <p14:creationId xmlns:p14="http://schemas.microsoft.com/office/powerpoint/2010/main" val="345388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dirty="0"/>
              <a:t>County selection strategy and study site</a:t>
            </a:r>
          </a:p>
        </p:txBody>
      </p:sp>
    </p:spTree>
    <p:extLst>
      <p:ext uri="{BB962C8B-B14F-4D97-AF65-F5344CB8AC3E}">
        <p14:creationId xmlns:p14="http://schemas.microsoft.com/office/powerpoint/2010/main" val="375172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County selection Process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002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Selection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r>
              <a:rPr lang="en-US" sz="2400" dirty="0"/>
              <a:t>Total cases</a:t>
            </a:r>
          </a:p>
          <a:p>
            <a:r>
              <a:rPr lang="en-US" sz="2400" dirty="0"/>
              <a:t>Total cases until vaccine introduction (30/11/2020)</a:t>
            </a:r>
          </a:p>
          <a:p>
            <a:r>
              <a:rPr lang="en-US" sz="2400" dirty="0"/>
              <a:t>County population</a:t>
            </a:r>
          </a:p>
          <a:p>
            <a:r>
              <a:rPr lang="en-US" sz="2400" dirty="0"/>
              <a:t>Google Mobility report total grade</a:t>
            </a:r>
          </a:p>
          <a:p>
            <a:r>
              <a:rPr lang="en-US" sz="2400" dirty="0"/>
              <a:t>Population density</a:t>
            </a:r>
          </a:p>
          <a:p>
            <a:r>
              <a:rPr lang="en-US" sz="2400" dirty="0"/>
              <a:t>“spread” [total cases / (population density – 1)]</a:t>
            </a:r>
          </a:p>
          <a:p>
            <a:r>
              <a:rPr lang="en-US" sz="2400" dirty="0"/>
              <a:t>Mask usage with never, rarely, sometimes, frequently, and always</a:t>
            </a:r>
          </a:p>
        </p:txBody>
      </p:sp>
      <p:pic>
        <p:nvPicPr>
          <p:cNvPr id="5" name="Graphic 4" descr="Surgical mask with solid fill">
            <a:extLst>
              <a:ext uri="{FF2B5EF4-FFF2-40B4-BE49-F238E27FC236}">
                <a16:creationId xmlns:a16="http://schemas.microsoft.com/office/drawing/2014/main" id="{23F94AE6-8548-864C-8885-A83D532CF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0800" y="5574520"/>
            <a:ext cx="914400" cy="914400"/>
          </a:xfrm>
          <a:prstGeom prst="rect">
            <a:avLst/>
          </a:prstGeom>
        </p:spPr>
      </p:pic>
      <p:pic>
        <p:nvPicPr>
          <p:cNvPr id="7" name="Graphic 6" descr="Travel with solid fill">
            <a:extLst>
              <a:ext uri="{FF2B5EF4-FFF2-40B4-BE49-F238E27FC236}">
                <a16:creationId xmlns:a16="http://schemas.microsoft.com/office/drawing/2014/main" id="{7E3664B9-6C52-614C-83BB-89D0DEDA0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2900" y="5574520"/>
            <a:ext cx="914400" cy="914400"/>
          </a:xfrm>
          <a:prstGeom prst="rect">
            <a:avLst/>
          </a:prstGeom>
        </p:spPr>
      </p:pic>
      <p:pic>
        <p:nvPicPr>
          <p:cNvPr id="9" name="Graphic 8" descr="Universal access with solid fill">
            <a:extLst>
              <a:ext uri="{FF2B5EF4-FFF2-40B4-BE49-F238E27FC236}">
                <a16:creationId xmlns:a16="http://schemas.microsoft.com/office/drawing/2014/main" id="{CEF40014-9F9F-B44E-B936-43FA672B7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0" y="5574520"/>
            <a:ext cx="914400" cy="914400"/>
          </a:xfrm>
          <a:prstGeom prst="rect">
            <a:avLst/>
          </a:prstGeom>
        </p:spPr>
      </p:pic>
      <p:pic>
        <p:nvPicPr>
          <p:cNvPr id="11" name="Graphic 10" descr="Needle with solid fill">
            <a:extLst>
              <a:ext uri="{FF2B5EF4-FFF2-40B4-BE49-F238E27FC236}">
                <a16:creationId xmlns:a16="http://schemas.microsoft.com/office/drawing/2014/main" id="{58B6A109-FBE7-E64A-8F77-28E1FCEBA6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7100" y="5578189"/>
            <a:ext cx="914400" cy="914400"/>
          </a:xfrm>
          <a:prstGeom prst="rect">
            <a:avLst/>
          </a:prstGeom>
        </p:spPr>
      </p:pic>
      <p:pic>
        <p:nvPicPr>
          <p:cNvPr id="13" name="Graphic 12" descr="Signal with solid fill">
            <a:extLst>
              <a:ext uri="{FF2B5EF4-FFF2-40B4-BE49-F238E27FC236}">
                <a16:creationId xmlns:a16="http://schemas.microsoft.com/office/drawing/2014/main" id="{3F913C09-FE2A-D848-B447-15E8A07AA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200" y="55745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9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Selection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</a:t>
            </a:r>
          </a:p>
          <a:p>
            <a:r>
              <a:rPr lang="en-US" sz="2400" dirty="0"/>
              <a:t>Find a sample of counties representative of the country at large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Finding the criteria: </a:t>
            </a:r>
          </a:p>
          <a:p>
            <a:r>
              <a:rPr lang="en-US" sz="2400" dirty="0"/>
              <a:t>Obtain summary statistics for the selected variables</a:t>
            </a:r>
          </a:p>
        </p:txBody>
      </p:sp>
      <p:pic>
        <p:nvPicPr>
          <p:cNvPr id="5" name="Graphic 4" descr="Farm scene with solid fill">
            <a:extLst>
              <a:ext uri="{FF2B5EF4-FFF2-40B4-BE49-F238E27FC236}">
                <a16:creationId xmlns:a16="http://schemas.microsoft.com/office/drawing/2014/main" id="{139F98DB-D576-C545-8561-B2465A27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9" y="5577840"/>
            <a:ext cx="914400" cy="914400"/>
          </a:xfrm>
          <a:prstGeom prst="rect">
            <a:avLst/>
          </a:prstGeom>
        </p:spPr>
      </p:pic>
      <p:pic>
        <p:nvPicPr>
          <p:cNvPr id="7" name="Graphic 6" descr="City with solid fill">
            <a:extLst>
              <a:ext uri="{FF2B5EF4-FFF2-40B4-BE49-F238E27FC236}">
                <a16:creationId xmlns:a16="http://schemas.microsoft.com/office/drawing/2014/main" id="{F36D9A77-922D-A844-9C90-1CE1917E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0" y="5535574"/>
            <a:ext cx="914400" cy="914400"/>
          </a:xfrm>
          <a:prstGeom prst="rect">
            <a:avLst/>
          </a:prstGeom>
        </p:spPr>
      </p:pic>
      <p:pic>
        <p:nvPicPr>
          <p:cNvPr id="9" name="Graphic 8" descr="House with solid fill">
            <a:extLst>
              <a:ext uri="{FF2B5EF4-FFF2-40B4-BE49-F238E27FC236}">
                <a16:creationId xmlns:a16="http://schemas.microsoft.com/office/drawing/2014/main" id="{63273221-F650-194D-9528-25F0C1072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577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Selection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Choose an offset value large enough to capture all data</a:t>
            </a:r>
            <a:br>
              <a:rPr lang="en-US" sz="2400" dirty="0"/>
            </a:br>
            <a:r>
              <a:rPr lang="en-US" sz="2400" dirty="0">
                <a:highlight>
                  <a:srgbClr val="C0C0C0"/>
                </a:highlight>
                <a:latin typeface="Monaco" pitchFamily="2" charset="77"/>
              </a:rPr>
              <a:t>(max &lt;= mean + offset) &amp;&amp; (min &gt;= mean – offset)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Filter data where variables fall inside the given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goal number of counties is not found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400" dirty="0"/>
              <a:t>If the number of counties found is below the goal, increase the offset value precision (.1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.01) and reset to the maximum offset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400" dirty="0"/>
              <a:t>If the number of counties found is above the goal, decrease the offset value (100 </a:t>
            </a:r>
            <a:r>
              <a:rPr lang="en-US" sz="2400" dirty="0">
                <a:sym typeface="Wingdings" pitchFamily="2" charset="2"/>
              </a:rPr>
              <a:t> 99)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Repeat this process until counties are found that match the Q1, Median, Q3, and Mean summary statistics and are geographically and statistically separated</a:t>
            </a:r>
          </a:p>
        </p:txBody>
      </p:sp>
      <p:pic>
        <p:nvPicPr>
          <p:cNvPr id="5" name="Graphic 4" descr="Filter with solid fill">
            <a:extLst>
              <a:ext uri="{FF2B5EF4-FFF2-40B4-BE49-F238E27FC236}">
                <a16:creationId xmlns:a16="http://schemas.microsoft.com/office/drawing/2014/main" id="{1EAE5CE7-1CB9-0C40-8D89-1136E664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15000" y="5715000"/>
            <a:ext cx="914400" cy="914400"/>
          </a:xfrm>
          <a:prstGeom prst="rect">
            <a:avLst/>
          </a:prstGeom>
        </p:spPr>
      </p:pic>
      <p:pic>
        <p:nvPicPr>
          <p:cNvPr id="7" name="Graphic 6" descr="Badge 10 with solid fill">
            <a:extLst>
              <a:ext uri="{FF2B5EF4-FFF2-40B4-BE49-F238E27FC236}">
                <a16:creationId xmlns:a16="http://schemas.microsoft.com/office/drawing/2014/main" id="{5C29922E-460A-244F-864C-39DEF7D04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600" y="5715000"/>
            <a:ext cx="914400" cy="914400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0DE37B56-AE3A-3F47-9AAF-AA1777AE3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9400" y="571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Study Site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5611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Quick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6993"/>
              </p:ext>
            </p:extLst>
          </p:nvPr>
        </p:nvGraphicFramePr>
        <p:xfrm>
          <a:off x="2032000" y="1595832"/>
          <a:ext cx="8128000" cy="47040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983141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1694844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2475286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1974729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 Density</a:t>
                      </a:r>
                    </a:p>
                    <a:p>
                      <a:r>
                        <a:rPr lang="en-US" sz="1600" dirty="0"/>
                        <a:t>(per square mile)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Pima, 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1,039,073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118,938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San Francisco, 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883,305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18,790.74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38,367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Miami–Dade, Florida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2,761,581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522,734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Tift, Georgia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40,571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Cook, 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5,180,493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559,767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Richland, Louisiana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20,192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New York,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1,628,701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69,467.5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140,314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Medina, 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179,146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2,240.87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15,744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Spartanburg, South Carolina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313,888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42,302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Marion, 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9,928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2C4456"/>
                          </a:highlight>
                        </a:rPr>
                        <a:t>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35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Map of Selected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19BEE1B-1201-EE46-A10E-7529A3C5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3" t="9451" r="14175" b="10001"/>
          <a:stretch/>
        </p:blipFill>
        <p:spPr>
          <a:xfrm>
            <a:off x="2968668" y="1334022"/>
            <a:ext cx="6407063" cy="55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2B2B-CFCD-C043-94C8-869FFA73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EED-D0A8-2142-A9D5-0B8EA8866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Literature review</a:t>
            </a:r>
          </a:p>
          <a:p>
            <a:r>
              <a:rPr lang="en-US" sz="2400" dirty="0"/>
              <a:t>Objective</a:t>
            </a:r>
          </a:p>
          <a:p>
            <a:r>
              <a:rPr lang="en-US" sz="2400" dirty="0"/>
              <a:t>Data selection</a:t>
            </a:r>
          </a:p>
          <a:p>
            <a:r>
              <a:rPr lang="en-US" sz="2400" dirty="0"/>
              <a:t>Data sources</a:t>
            </a:r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Results and Analysis</a:t>
            </a:r>
          </a:p>
          <a:p>
            <a:r>
              <a:rPr lang="en-US" sz="2400" dirty="0"/>
              <a:t>Discussion and Conclusions</a:t>
            </a:r>
          </a:p>
          <a:p>
            <a:r>
              <a:rPr lang="en-US" sz="2400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02713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2076-F5BE-A649-8B0B-495EDC75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Sources</a:t>
            </a:r>
          </a:p>
        </p:txBody>
      </p:sp>
    </p:spTree>
    <p:extLst>
      <p:ext uri="{BB962C8B-B14F-4D97-AF65-F5344CB8AC3E}">
        <p14:creationId xmlns:p14="http://schemas.microsoft.com/office/powerpoint/2010/main" val="105119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r>
              <a:rPr lang="en-US" sz="2800" dirty="0"/>
              <a:t>Sourced from </a:t>
            </a:r>
            <a:r>
              <a:rPr lang="en-US" sz="2800" dirty="0" err="1"/>
              <a:t>Copernicus.eu</a:t>
            </a:r>
            <a:endParaRPr lang="en-US" sz="2800" dirty="0"/>
          </a:p>
          <a:p>
            <a:r>
              <a:rPr lang="en-US" sz="2800" dirty="0"/>
              <a:t>Geographical time series data for air temperature, precipitation, and soil moisture every day at 3pm</a:t>
            </a:r>
          </a:p>
          <a:p>
            <a:pPr lvl="1"/>
            <a:r>
              <a:rPr lang="en-US" sz="2800" dirty="0"/>
              <a:t>3pm was chosen because it is generally found to be the hottest time of day</a:t>
            </a:r>
          </a:p>
        </p:txBody>
      </p:sp>
      <p:pic>
        <p:nvPicPr>
          <p:cNvPr id="1028" name="Picture 4" descr="What is Copernicus | COPERNICUS EMERGENCY MANAGEMENT SERVICE">
            <a:extLst>
              <a:ext uri="{FF2B5EF4-FFF2-40B4-BE49-F238E27FC236}">
                <a16:creationId xmlns:a16="http://schemas.microsoft.com/office/drawing/2014/main" id="{E0159B8A-B4E1-C94C-AB01-42331CAB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92" y="4938386"/>
            <a:ext cx="3656408" cy="191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9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COVID-19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r>
              <a:rPr lang="en-US" sz="2800" dirty="0"/>
              <a:t>Sourced from Center for Systems Science and Engineering (CSSE) at Johns Hopkins University</a:t>
            </a:r>
          </a:p>
          <a:p>
            <a:r>
              <a:rPr lang="en-US" sz="2800" dirty="0"/>
              <a:t>Time series data of total case count for each county in the United States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64BB57-7B5A-5749-9AD7-871FE41E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40" y="6075244"/>
            <a:ext cx="2711576" cy="7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5C815F-B474-7843-B257-1D0CFBCF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16" y="6075244"/>
            <a:ext cx="4157684" cy="7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Secondary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r>
              <a:rPr lang="en-US" sz="2800" dirty="0"/>
              <a:t>Google Mobility Data is a daily document detailing movement and industry visits (shopping, restaurants,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r>
              <a:rPr lang="en-US" sz="2800" dirty="0"/>
              <a:t>New York Times mask survey data from July 2020</a:t>
            </a:r>
          </a:p>
        </p:txBody>
      </p:sp>
      <p:pic>
        <p:nvPicPr>
          <p:cNvPr id="5122" name="Picture 2" descr="Google logo - Wikipedia">
            <a:extLst>
              <a:ext uri="{FF2B5EF4-FFF2-40B4-BE49-F238E27FC236}">
                <a16:creationId xmlns:a16="http://schemas.microsoft.com/office/drawing/2014/main" id="{FB547E9D-C472-1246-9155-8962E96D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66" y="5237233"/>
            <a:ext cx="2398734" cy="80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ew York Times logo and symbol, meaning, history, PNG">
            <a:extLst>
              <a:ext uri="{FF2B5EF4-FFF2-40B4-BE49-F238E27FC236}">
                <a16:creationId xmlns:a16="http://schemas.microsoft.com/office/drawing/2014/main" id="{22C2FA32-D55A-2E43-8799-A23DDFC1A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87" b="36212"/>
          <a:stretch/>
        </p:blipFill>
        <p:spPr bwMode="auto">
          <a:xfrm>
            <a:off x="7033364" y="6045502"/>
            <a:ext cx="5158636" cy="8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FF8D-8FD9-7242-AED9-577A3729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48B04-F1D0-A148-9A50-5871A3E2A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Tying all the data together</a:t>
            </a:r>
            <a:br>
              <a:rPr lang="en-US" dirty="0"/>
            </a:br>
            <a:r>
              <a:rPr lang="en-US" dirty="0"/>
              <a:t>Parameters used</a:t>
            </a:r>
          </a:p>
        </p:txBody>
      </p:sp>
    </p:spTree>
    <p:extLst>
      <p:ext uri="{BB962C8B-B14F-4D97-AF65-F5344CB8AC3E}">
        <p14:creationId xmlns:p14="http://schemas.microsoft.com/office/powerpoint/2010/main" val="397402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County Data Aggregation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Aggregate all the data possible into one giant data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Perform the county selection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For each county, filter that data and transpose it from wide to long data then group by month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Pull the time series climate data for each county from the climate data in ArcMap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Merge the climate data and case data in R and write a file for each county</a:t>
            </a:r>
          </a:p>
        </p:txBody>
      </p:sp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19825F1E-5A80-9048-9589-B8BBF1465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5178" y="5558112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8A9990BE-9F5E-6F4A-B8E4-D1F4EEBA3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4388" y="5560931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B7C69A84-AAE9-A24E-BFA2-29DB6094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6354" y="5560931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93B0092E-6F60-DF4F-A6A7-FE122A349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422" y="5560931"/>
            <a:ext cx="914400" cy="914400"/>
          </a:xfrm>
          <a:prstGeom prst="rect">
            <a:avLst/>
          </a:prstGeom>
        </p:spPr>
      </p:pic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A72EF3E1-5B53-A942-9EEB-1AC3490BDF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0611" y="5561244"/>
            <a:ext cx="914400" cy="914400"/>
          </a:xfrm>
          <a:prstGeom prst="rect">
            <a:avLst/>
          </a:prstGeom>
        </p:spPr>
      </p:pic>
      <p:pic>
        <p:nvPicPr>
          <p:cNvPr id="16" name="Graphic 15" descr="Arrow Right with solid fill">
            <a:extLst>
              <a:ext uri="{FF2B5EF4-FFF2-40B4-BE49-F238E27FC236}">
                <a16:creationId xmlns:a16="http://schemas.microsoft.com/office/drawing/2014/main" id="{F1B6E984-D792-0B4D-B0B0-1CDCBD9B4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6989" y="5548717"/>
            <a:ext cx="914400" cy="914400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1EEF9398-9482-EE46-9FCD-F2E35F45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55487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1268"/>
          </a:xfrm>
        </p:spPr>
        <p:txBody>
          <a:bodyPr/>
          <a:lstStyle/>
          <a:p>
            <a:r>
              <a:rPr lang="en-US" dirty="0"/>
              <a:t>County Data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7068"/>
            <a:ext cx="9601200" cy="42703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Perform linear regressions in program of choosing (Excel, R, and STATA)</a:t>
            </a:r>
          </a:p>
        </p:txBody>
      </p:sp>
    </p:spTree>
    <p:extLst>
      <p:ext uri="{BB962C8B-B14F-4D97-AF65-F5344CB8AC3E}">
        <p14:creationId xmlns:p14="http://schemas.microsoft.com/office/powerpoint/2010/main" val="257431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733E-164B-C84E-9916-E4E48EF4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82673-F4F4-434A-8C40-2E97E5A19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9CE7-1E35-8044-9E91-7DB06381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3868396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9CE7-1E35-8044-9E91-7DB06381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</a:t>
            </a:r>
          </a:p>
        </p:txBody>
      </p:sp>
    </p:spTree>
    <p:extLst>
      <p:ext uri="{BB962C8B-B14F-4D97-AF65-F5344CB8AC3E}">
        <p14:creationId xmlns:p14="http://schemas.microsoft.com/office/powerpoint/2010/main" val="415812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9" name="Freeform 6">
            <a:extLst>
              <a:ext uri="{FF2B5EF4-FFF2-40B4-BE49-F238E27FC236}">
                <a16:creationId xmlns:a16="http://schemas.microsoft.com/office/drawing/2014/main" id="{D69E00ED-B0F1-4570-A74E-E05D0E9A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Purple patterned lights">
            <a:extLst>
              <a:ext uri="{FF2B5EF4-FFF2-40B4-BE49-F238E27FC236}">
                <a16:creationId xmlns:a16="http://schemas.microsoft.com/office/drawing/2014/main" id="{B1B11FB0-60AA-49EF-97D0-DD48647F8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857" b="7857"/>
          <a:stretch/>
        </p:blipFill>
        <p:spPr>
          <a:xfrm>
            <a:off x="20" y="0"/>
            <a:ext cx="12191980" cy="6859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3867FC-EB8E-4B00-B7D5-7967D9DF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074D0BE7-DDD8-46AB-A2C1-5B7FFD921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4DC6D3-7338-B74A-8455-4A4D76E1F79F}"/>
              </a:ext>
            </a:extLst>
          </p:cNvPr>
          <p:cNvSpPr txBox="1">
            <a:spLocks/>
          </p:cNvSpPr>
          <p:nvPr/>
        </p:nvSpPr>
        <p:spPr>
          <a:xfrm>
            <a:off x="765025" y="1301360"/>
            <a:ext cx="961297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2154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CD28-E70F-DD4E-A8F1-1D693F81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37562-AF92-4243-BBF3-C4C7AFD8A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45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4A4B-F697-CF4B-AA66-9610EC9A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1D66-A653-3640-BF39-75C17644D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NSF, UTC</a:t>
            </a:r>
          </a:p>
        </p:txBody>
      </p:sp>
    </p:spTree>
    <p:extLst>
      <p:ext uri="{BB962C8B-B14F-4D97-AF65-F5344CB8AC3E}">
        <p14:creationId xmlns:p14="http://schemas.microsoft.com/office/powerpoint/2010/main" val="418760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" b="11865"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7" name="Graphic 26" descr="Man outline">
            <a:extLst>
              <a:ext uri="{FF2B5EF4-FFF2-40B4-BE49-F238E27FC236}">
                <a16:creationId xmlns:a16="http://schemas.microsoft.com/office/drawing/2014/main" id="{C32CBF7E-4CF5-7948-99D8-9C6C1F876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68" r="29585" b="35587"/>
          <a:stretch/>
        </p:blipFill>
        <p:spPr>
          <a:xfrm>
            <a:off x="4304087" y="1209572"/>
            <a:ext cx="3581886" cy="5648428"/>
          </a:xfrm>
          <a:prstGeom prst="rect">
            <a:avLst/>
          </a:prstGeom>
        </p:spPr>
      </p:pic>
      <p:pic>
        <p:nvPicPr>
          <p:cNvPr id="18" name="Graphic 17" descr="Surgical mask with solid fill">
            <a:extLst>
              <a:ext uri="{FF2B5EF4-FFF2-40B4-BE49-F238E27FC236}">
                <a16:creationId xmlns:a16="http://schemas.microsoft.com/office/drawing/2014/main" id="{B7886885-381D-D443-A320-43B663AD7B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248" y="2034313"/>
            <a:ext cx="914400" cy="914400"/>
          </a:xfrm>
          <a:prstGeom prst="rect">
            <a:avLst/>
          </a:prstGeom>
        </p:spPr>
      </p:pic>
      <p:pic>
        <p:nvPicPr>
          <p:cNvPr id="25" name="Graphic 24" descr="Lungs with virus with solid fill">
            <a:extLst>
              <a:ext uri="{FF2B5EF4-FFF2-40B4-BE49-F238E27FC236}">
                <a16:creationId xmlns:a16="http://schemas.microsoft.com/office/drawing/2014/main" id="{9FA6BB5F-2030-DF46-82AD-30B9A0F303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342" y="3428350"/>
            <a:ext cx="1828800" cy="1828800"/>
          </a:xfrm>
          <a:prstGeom prst="rect">
            <a:avLst/>
          </a:prstGeom>
        </p:spPr>
      </p:pic>
      <p:pic>
        <p:nvPicPr>
          <p:cNvPr id="29" name="Graphic 28" descr="Sunglasses with solid fill">
            <a:extLst>
              <a:ext uri="{FF2B5EF4-FFF2-40B4-BE49-F238E27FC236}">
                <a16:creationId xmlns:a16="http://schemas.microsoft.com/office/drawing/2014/main" id="{5A6C673B-A5C1-8A48-A8CD-152518C1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90" y="1685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art of a red umbrella under the rain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" t="6519" r="2500" b="6519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pic>
        <p:nvPicPr>
          <p:cNvPr id="16" name="Picture 15" descr="Digital art of a red umbrella under the rain">
            <a:extLst>
              <a:ext uri="{FF2B5EF4-FFF2-40B4-BE49-F238E27FC236}">
                <a16:creationId xmlns:a16="http://schemas.microsoft.com/office/drawing/2014/main" id="{780A9684-A2AC-AF41-8DA5-26C12FE2F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4" t="66124" r="55777" b="6520"/>
          <a:stretch/>
        </p:blipFill>
        <p:spPr>
          <a:xfrm>
            <a:off x="5450335" y="4700131"/>
            <a:ext cx="1114237" cy="2157867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886" y="4437882"/>
            <a:ext cx="3909712" cy="18609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Since COVID-19 is spread through close contact, do any climate variables influence spread?</a:t>
            </a:r>
          </a:p>
        </p:txBody>
      </p:sp>
    </p:spTree>
    <p:extLst>
      <p:ext uri="{BB962C8B-B14F-4D97-AF65-F5344CB8AC3E}">
        <p14:creationId xmlns:p14="http://schemas.microsoft.com/office/powerpoint/2010/main" val="173328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Stack of multicolored books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15127" r="1512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Literature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1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/>
              <a:t>Association of Social Distancing, Population Density, and Temperature With the Instantaneous Reproduction Number of SARS-CoV-2 in Counties Across the United States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In July 2020, COVID-19 was relatively new and the researchers thought that maybe the nicer weather would influence spread</a:t>
            </a:r>
          </a:p>
          <a:p>
            <a:pPr marL="1089025" indent="-1089025">
              <a:buNone/>
            </a:pPr>
            <a:r>
              <a:rPr lang="en-US" dirty="0"/>
              <a:t>Methods: Choose counties based on established criteria about case count, population, and spread. Calculate the R value, how much a virus spreads, from the data. Perform regressions using the </a:t>
            </a:r>
            <a:r>
              <a:rPr lang="en-US" dirty="0" err="1"/>
              <a:t>EpiEstim</a:t>
            </a:r>
            <a:r>
              <a:rPr lang="en-US" dirty="0"/>
              <a:t> and </a:t>
            </a:r>
            <a:r>
              <a:rPr lang="en-US" dirty="0" err="1"/>
              <a:t>dlnm</a:t>
            </a:r>
            <a:r>
              <a:rPr lang="en-US" dirty="0"/>
              <a:t> packages in R.</a:t>
            </a:r>
          </a:p>
          <a:p>
            <a:pPr marL="915988" indent="-915988">
              <a:buNone/>
            </a:pPr>
            <a:r>
              <a:rPr lang="en-US" dirty="0"/>
              <a:t>Results: The R value increased between 11-20 °C (51.8-68 °F). As social distancing increased, the R value decreased. The higher the population density, the more deaths per 100,000 people.</a:t>
            </a:r>
          </a:p>
          <a:p>
            <a:pPr marL="1431925" indent="-1431925">
              <a:buNone/>
            </a:pPr>
            <a:r>
              <a:rPr lang="en-US" dirty="0"/>
              <a:t>Conclusions: “social distancing, population density, and daily weather may account for variation in the R</a:t>
            </a:r>
            <a:r>
              <a:rPr lang="en-US" baseline="-25000" dirty="0"/>
              <a:t>t</a:t>
            </a:r>
            <a:r>
              <a:rPr lang="en-US" dirty="0"/>
              <a:t> for SARS-COv-2 across the United States.”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Developing Numerical Models to Predict Potential Covid-10 Cases Using GIS and Regressions Incorporating Climate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Serena Hollis, a UTC REU student from last summer also had Dr Hossain as her advisor</a:t>
            </a:r>
          </a:p>
          <a:p>
            <a:pPr marL="1089025" indent="-1089025">
              <a:buNone/>
            </a:pPr>
            <a:r>
              <a:rPr lang="en-US" dirty="0"/>
              <a:t>Methods: Linear and non-linear regressions in JMP using soil and air temperature, soil moisture, and population density with data from Johns Hopkins and Copernicus</a:t>
            </a:r>
          </a:p>
          <a:p>
            <a:pPr marL="915988" indent="-915988">
              <a:buNone/>
            </a:pPr>
            <a:r>
              <a:rPr lang="en-US" dirty="0"/>
              <a:t>Results: Population density and air temperature have the greatest effect.</a:t>
            </a:r>
          </a:p>
          <a:p>
            <a:pPr marL="1431925" indent="-1431925">
              <a:buNone/>
            </a:pPr>
            <a:r>
              <a:rPr lang="en-US" dirty="0"/>
              <a:t>Conclusions: The prediction model was more effective for highly populated areas but cases are likely to rise in the future</a:t>
            </a:r>
          </a:p>
          <a:p>
            <a:pPr marL="1657350" indent="-1657350">
              <a:buNone/>
            </a:pPr>
            <a:r>
              <a:rPr lang="en-US" dirty="0"/>
              <a:t>Improvements: Smaller scale data, consider new variables like social distancing and mask usage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Arrow in a bulls eye">
            <a:extLst>
              <a:ext uri="{FF2B5EF4-FFF2-40B4-BE49-F238E27FC236}">
                <a16:creationId xmlns:a16="http://schemas.microsoft.com/office/drawing/2014/main" id="{740A5395-0967-4553-8809-9DC68784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794" b="779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5051733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977</TotalTime>
  <Words>882</Words>
  <Application>Microsoft Macintosh PowerPoint</Application>
  <PresentationFormat>Widescreen</PresentationFormat>
  <Paragraphs>128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Franklin Gothic Book</vt:lpstr>
      <vt:lpstr>Monaco</vt:lpstr>
      <vt:lpstr>Crop</vt:lpstr>
      <vt:lpstr>Investigating the potential impact of climate variables on the spread of sars-cov-2 (covid-19)  in the united states</vt:lpstr>
      <vt:lpstr>Outline</vt:lpstr>
      <vt:lpstr>PowerPoint Presentation</vt:lpstr>
      <vt:lpstr>PowerPoint Presentation</vt:lpstr>
      <vt:lpstr>Since COVID-19 is spread through close contact, do any climate variables influence spread?</vt:lpstr>
      <vt:lpstr>Literature review</vt:lpstr>
      <vt:lpstr>Association of Social Distancing, Population Density, and Temperature With the Instantaneous Reproduction Number of SARS-CoV-2 in Counties Across the United States</vt:lpstr>
      <vt:lpstr>Developing Numerical Models to Predict Potential Covid-10 Cases Using GIS and Regressions Incorporating Climate Variables</vt:lpstr>
      <vt:lpstr>Objectives</vt:lpstr>
      <vt:lpstr>Can we choose specific counties to capture the diversity in data and allow us to make customized predictions for county profiles?</vt:lpstr>
      <vt:lpstr>Investigate how the spread of COVID-19 cases relates to climate variables such as air temperature, precipitation, and soil moisture.</vt:lpstr>
      <vt:lpstr>County selection strategy and study site</vt:lpstr>
      <vt:lpstr>County selection Process</vt:lpstr>
      <vt:lpstr>Selection Variables</vt:lpstr>
      <vt:lpstr>Selection Criteria</vt:lpstr>
      <vt:lpstr>Selection Method</vt:lpstr>
      <vt:lpstr>Study Site</vt:lpstr>
      <vt:lpstr>Quick Facts</vt:lpstr>
      <vt:lpstr>Map of Selected Counties</vt:lpstr>
      <vt:lpstr>data and Sources</vt:lpstr>
      <vt:lpstr>Climate Data</vt:lpstr>
      <vt:lpstr>COVID-19 Data</vt:lpstr>
      <vt:lpstr>Secondary Data</vt:lpstr>
      <vt:lpstr>Methodology</vt:lpstr>
      <vt:lpstr>County Data Aggregation</vt:lpstr>
      <vt:lpstr>County Data Analysis</vt:lpstr>
      <vt:lpstr>Results/Analysis</vt:lpstr>
      <vt:lpstr>Discussion &amp; Conclusions</vt:lpstr>
      <vt:lpstr>Obstacles</vt:lpstr>
      <vt:lpstr>Next Steps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Lipkin, Gus</dc:creator>
  <cp:lastModifiedBy>Lipkin, Gus</cp:lastModifiedBy>
  <cp:revision>59</cp:revision>
  <dcterms:created xsi:type="dcterms:W3CDTF">2021-07-16T20:28:38Z</dcterms:created>
  <dcterms:modified xsi:type="dcterms:W3CDTF">2021-12-19T01:41:56Z</dcterms:modified>
</cp:coreProperties>
</file>